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5" d="100"/>
          <a:sy n="65" d="100"/>
        </p:scale>
        <p:origin x="-145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00F79-4230-4425-B0CB-ADA613F13B7A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8F63D-F960-4A12-858E-57D7DC1DD01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00F79-4230-4425-B0CB-ADA613F13B7A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8F63D-F960-4A12-858E-57D7DC1DD01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00F79-4230-4425-B0CB-ADA613F13B7A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8F63D-F960-4A12-858E-57D7DC1DD01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00F79-4230-4425-B0CB-ADA613F13B7A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8F63D-F960-4A12-858E-57D7DC1DD01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00F79-4230-4425-B0CB-ADA613F13B7A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8F63D-F960-4A12-858E-57D7DC1DD01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00F79-4230-4425-B0CB-ADA613F13B7A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8F63D-F960-4A12-858E-57D7DC1DD01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00F79-4230-4425-B0CB-ADA613F13B7A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8F63D-F960-4A12-858E-57D7DC1DD01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00F79-4230-4425-B0CB-ADA613F13B7A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8F63D-F960-4A12-858E-57D7DC1DD01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00F79-4230-4425-B0CB-ADA613F13B7A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8F63D-F960-4A12-858E-57D7DC1DD01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00F79-4230-4425-B0CB-ADA613F13B7A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8F63D-F960-4A12-858E-57D7DC1DD01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00F79-4230-4425-B0CB-ADA613F13B7A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8F63D-F960-4A12-858E-57D7DC1DD01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700F79-4230-4425-B0CB-ADA613F13B7A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A8F63D-F960-4A12-858E-57D7DC1DD01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cap="all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6350" stA="55000" endA="300" endPos="45500" dir="5400000" sy="-100000" algn="bl" rotWithShape="0"/>
                </a:effectLst>
                <a:latin typeface="Algerian" pitchFamily="82" charset="0"/>
              </a:rPr>
              <a:t>BUSINESS MANAGEMENT</a:t>
            </a:r>
            <a:endParaRPr lang="en-US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6350" stA="55000" endA="300" endPos="45500" dir="5400000" sy="-100000" algn="bl" rotWithShape="0"/>
              </a:effectLst>
              <a:latin typeface="Algerian" pitchFamily="8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572000"/>
            <a:ext cx="9601200" cy="1752600"/>
          </a:xfrm>
        </p:spPr>
        <p:txBody>
          <a:bodyPr/>
          <a:lstStyle/>
          <a:p>
            <a:endParaRPr lang="en-US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r>
              <a:rPr lang="en-U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6350" stA="55000" endA="300" endPos="45500" dir="5400000" sy="-100000" algn="bl" rotWithShape="0"/>
                </a:effectLst>
                <a:latin typeface="Algerian" pitchFamily="82" charset="0"/>
              </a:rPr>
              <a:t>sole proprietorship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lgerian" pitchFamily="82" charset="0"/>
              </a:rPr>
              <a:t>sole proprietorship</a:t>
            </a:r>
            <a:endParaRPr lang="en-US" dirty="0"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 Sole proprietorship can be explained as a kind of business or an organization that is owned, controlled and operated by a single individual who is the sole beneficiary of all profits or loss, and responsible for all risks. </a:t>
            </a:r>
            <a:endParaRPr lang="en-US" dirty="0" smtClean="0"/>
          </a:p>
          <a:p>
            <a:r>
              <a:rPr lang="en-US" dirty="0" smtClean="0"/>
              <a:t>It </a:t>
            </a:r>
            <a:r>
              <a:rPr lang="en-US" dirty="0"/>
              <a:t>is a popular kind of business, especially suitable for small business at least for its initial years of operation. </a:t>
            </a:r>
            <a:endParaRPr lang="en-US" dirty="0" smtClean="0"/>
          </a:p>
          <a:p>
            <a:r>
              <a:rPr lang="en-US" dirty="0" smtClean="0"/>
              <a:t>This </a:t>
            </a:r>
            <a:r>
              <a:rPr lang="en-US" dirty="0"/>
              <a:t>type of businesses is usually a specialized service such as hair salons, beauty </a:t>
            </a:r>
            <a:r>
              <a:rPr lang="en-US" dirty="0" err="1"/>
              <a:t>parlours</a:t>
            </a:r>
            <a:r>
              <a:rPr lang="en-US" dirty="0"/>
              <a:t>, or small retail shops.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Features of Sole Proprietorship</a:t>
            </a:r>
            <a:br>
              <a:rPr lang="en-US" dirty="0"/>
            </a:b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/>
              <a:t>(1) Formation and Closure</a:t>
            </a:r>
          </a:p>
          <a:p>
            <a:r>
              <a:rPr lang="en-US" dirty="0"/>
              <a:t>This type of business organization is formed by the owner himself.</a:t>
            </a:r>
          </a:p>
          <a:p>
            <a:r>
              <a:rPr lang="en-US" dirty="0"/>
              <a:t>No legal conventions are obliged to start the sole proprietorship form of organization.</a:t>
            </a:r>
          </a:p>
          <a:p>
            <a:r>
              <a:rPr lang="en-US" dirty="0"/>
              <a:t>In some instances, the legal formalities are required or the owner should have a particular license or a certificate to run the business.</a:t>
            </a:r>
          </a:p>
          <a:p>
            <a:r>
              <a:rPr lang="en-US" dirty="0"/>
              <a:t>The owner can close the business at his own discretion.</a:t>
            </a:r>
          </a:p>
          <a:p>
            <a:r>
              <a:rPr lang="en-US" b="1" dirty="0"/>
              <a:t>Example: </a:t>
            </a:r>
            <a:r>
              <a:rPr lang="en-US" i="1" dirty="0"/>
              <a:t>Goldsmith or a person running a medical shop should have a license to run this type of </a:t>
            </a:r>
            <a:r>
              <a:rPr lang="en-US" i="1" dirty="0" smtClean="0"/>
              <a:t>business</a:t>
            </a:r>
          </a:p>
          <a:p>
            <a:r>
              <a:rPr lang="en-US" dirty="0"/>
              <a:t>(2) Liability</a:t>
            </a:r>
          </a:p>
          <a:p>
            <a:r>
              <a:rPr lang="en-US" dirty="0"/>
              <a:t>In the sole proprietorship business, the sole owner has unlimited liability.</a:t>
            </a:r>
          </a:p>
          <a:p>
            <a:r>
              <a:rPr lang="en-US" dirty="0"/>
              <a:t>In this case, the owner is himself liable to pay all the liabilities. If he takes a loan for its business then he will be liable for all the debts.</a:t>
            </a:r>
          </a:p>
          <a:p>
            <a:r>
              <a:rPr lang="en-US" dirty="0"/>
              <a:t>Hence, he is personally liable for all the debt which can be recovered by his personal estate when funds are insufficient.</a:t>
            </a:r>
          </a:p>
          <a:p>
            <a:r>
              <a:rPr lang="en-US" b="1" dirty="0"/>
              <a:t>Example: </a:t>
            </a:r>
            <a:r>
              <a:rPr lang="en-US" i="1" dirty="0"/>
              <a:t>A loan taken by the owner of the sweet shop is solely responsible for the repayment of the loan to the bank.</a:t>
            </a:r>
            <a:endParaRPr lang="en-US" dirty="0"/>
          </a:p>
          <a:p>
            <a:pPr>
              <a:buNone/>
            </a:pP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Features of Sole Proprietorship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dirty="0"/>
              <a:t>(3) Sole Risk Bearer and Profit Recipient</a:t>
            </a:r>
          </a:p>
          <a:p>
            <a:r>
              <a:rPr lang="en-US" dirty="0"/>
              <a:t>A sole proprietor is only the one who bears all risks which are related to its business.</a:t>
            </a:r>
          </a:p>
          <a:p>
            <a:r>
              <a:rPr lang="en-US" dirty="0"/>
              <a:t>All the profits or losses which are earned from the business are to be enjoyed by the sole owner.</a:t>
            </a:r>
          </a:p>
          <a:p>
            <a:pPr>
              <a:buNone/>
            </a:pPr>
            <a:r>
              <a:rPr lang="en-US" dirty="0"/>
              <a:t>(4) Control</a:t>
            </a:r>
          </a:p>
          <a:p>
            <a:r>
              <a:rPr lang="en-US" dirty="0"/>
              <a:t>As all the rights and responsibilities lie with the sole proprietor that is why he controls all the business activities.</a:t>
            </a:r>
          </a:p>
          <a:p>
            <a:r>
              <a:rPr lang="en-US" dirty="0"/>
              <a:t>No one can interfere in the business activities of a sole proprietor.</a:t>
            </a:r>
          </a:p>
          <a:p>
            <a:r>
              <a:rPr lang="en-US" dirty="0"/>
              <a:t>Hence, only the sole proprietor can modify his plans accordingly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Features of Sole Proprietorship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dirty="0"/>
              <a:t>(5) No Separate Entity</a:t>
            </a:r>
          </a:p>
          <a:p>
            <a:r>
              <a:rPr lang="en-US" dirty="0"/>
              <a:t>According to the accounting system, the owner and the business are considered as two separate entities.</a:t>
            </a:r>
          </a:p>
          <a:p>
            <a:r>
              <a:rPr lang="en-US" dirty="0"/>
              <a:t>But the law does not make any distinction between the sole trader and its business.</a:t>
            </a:r>
          </a:p>
          <a:p>
            <a:r>
              <a:rPr lang="en-US" dirty="0"/>
              <a:t>Hence, without the sole trader, the business has no identity because he is the only person who performs all the business activities.</a:t>
            </a:r>
          </a:p>
          <a:p>
            <a:pPr>
              <a:buNone/>
            </a:pPr>
            <a:r>
              <a:rPr lang="en-US" dirty="0"/>
              <a:t>(6) Lack of Business Continuity</a:t>
            </a:r>
          </a:p>
          <a:p>
            <a:r>
              <a:rPr lang="en-US" dirty="0"/>
              <a:t>Death, imprisonment, physical ailment, insanity or bankruptcy of the sole proprietor will directly affect the business or it may cause shutting down of the business.</a:t>
            </a:r>
          </a:p>
          <a:p>
            <a:r>
              <a:rPr lang="en-US" dirty="0"/>
              <a:t>In the case of the beneficiary, successor or legal heir of sole proprietor, he can run the business on behalf of the proprietor.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Advantages of Sole Proprietorship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b="1" dirty="0" smtClean="0"/>
              <a:t>Quick </a:t>
            </a:r>
            <a:r>
              <a:rPr lang="en-US" b="1" dirty="0"/>
              <a:t>decision making</a:t>
            </a:r>
            <a:r>
              <a:rPr lang="en-US" dirty="0"/>
              <a:t>– A sole proprietor has the freedom to make any decision. Therefore, the decision would be prompt as they don’t have to take the permission of others.</a:t>
            </a:r>
          </a:p>
          <a:p>
            <a:r>
              <a:rPr lang="en-US" b="1" dirty="0"/>
              <a:t>Confidentiality of information- </a:t>
            </a:r>
            <a:r>
              <a:rPr lang="en-US" dirty="0"/>
              <a:t>Being only the owner of the business, it allows him/her to keep all the business information to be private and confidential.</a:t>
            </a:r>
          </a:p>
          <a:p>
            <a:r>
              <a:rPr lang="en-US" b="1" dirty="0"/>
              <a:t>Direct incentive-</a:t>
            </a:r>
            <a:r>
              <a:rPr lang="en-US" dirty="0"/>
              <a:t> A sole proprietor directly has the right to have all the profit or benefits of a company.</a:t>
            </a:r>
          </a:p>
          <a:p>
            <a:r>
              <a:rPr lang="en-US" b="1" dirty="0"/>
              <a:t>Sense of accomplishment-</a:t>
            </a:r>
            <a:r>
              <a:rPr lang="en-US" dirty="0"/>
              <a:t> He/she can have the personal satisfaction associated with working without any guidance or alone.</a:t>
            </a:r>
          </a:p>
          <a:p>
            <a:r>
              <a:rPr lang="en-US" b="1" dirty="0"/>
              <a:t>Ease of formation and closure- A single </a:t>
            </a:r>
            <a:r>
              <a:rPr lang="en-US" dirty="0"/>
              <a:t>proprietor can enter the business with minimum legal formalities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Limitations of a Sole Proprietorship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en-US" dirty="0" smtClean="0"/>
              <a:t>(</a:t>
            </a:r>
            <a:r>
              <a:rPr lang="en-US" dirty="0"/>
              <a:t>1) Limited Resources</a:t>
            </a:r>
          </a:p>
          <a:p>
            <a:r>
              <a:rPr lang="en-US" dirty="0"/>
              <a:t>Resources of a sole proprietor are limited to his savings and borrowings from the relatives.</a:t>
            </a:r>
          </a:p>
          <a:p>
            <a:r>
              <a:rPr lang="en-US" dirty="0"/>
              <a:t>Banks also hesitate or deny giving the long term loans or extend the limit of long term loans due to the weak financial position of the business.</a:t>
            </a:r>
          </a:p>
          <a:p>
            <a:r>
              <a:rPr lang="en-US" dirty="0"/>
              <a:t>Lack of all these resources results in hindrance in the growth of the sole proprietorship business</a:t>
            </a:r>
          </a:p>
          <a:p>
            <a:r>
              <a:rPr lang="en-US" dirty="0"/>
              <a:t>Above mentioned are the reason why the business generally remains small.</a:t>
            </a:r>
          </a:p>
          <a:p>
            <a:pPr>
              <a:buNone/>
            </a:pPr>
            <a:r>
              <a:rPr lang="en-US" dirty="0"/>
              <a:t>(2) Life of a Business Concern</a:t>
            </a:r>
          </a:p>
          <a:p>
            <a:r>
              <a:rPr lang="en-US" dirty="0"/>
              <a:t>The owner and its business is the same entity and due to lack of successor or heir, the life of the business is limited.</a:t>
            </a:r>
          </a:p>
          <a:p>
            <a:r>
              <a:rPr lang="en-US" dirty="0"/>
              <a:t>Due to death, insolvency, illness of a proprietor gives a detrimental impact on the business which results in closure of the business.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Limitations of a Sole Proprietorship: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en-US" dirty="0" smtClean="0"/>
              <a:t>(3) Unlimited Liability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dirty="0" smtClean="0"/>
          </a:p>
          <a:p>
            <a:r>
              <a:rPr lang="en-US" dirty="0" smtClean="0"/>
              <a:t>The major demerit of a sole proprietorship is that the owner has unlimited liability.</a:t>
            </a:r>
          </a:p>
          <a:p>
            <a:r>
              <a:rPr lang="en-US" dirty="0" smtClean="0"/>
              <a:t>If the sole owner becomes fails to pay the debts, due to the failure of a business, the creditors would not only claim from business assets but also from his personal estate.</a:t>
            </a:r>
          </a:p>
          <a:p>
            <a:r>
              <a:rPr lang="en-US" dirty="0" smtClean="0"/>
              <a:t>Taking a large amount of loan is too risky and also put the burden on the sole owner of the business.</a:t>
            </a:r>
          </a:p>
          <a:p>
            <a:r>
              <a:rPr lang="en-US" dirty="0" smtClean="0"/>
              <a:t>Hence, this is the reason why sole traders do not intend to take the risk for the survival and growth of the business.</a:t>
            </a:r>
          </a:p>
          <a:p>
            <a:pPr>
              <a:buNone/>
            </a:pPr>
            <a:r>
              <a:rPr lang="en-US" dirty="0" smtClean="0"/>
              <a:t>(4) Limited Managerial Ability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dirty="0" smtClean="0"/>
          </a:p>
          <a:p>
            <a:r>
              <a:rPr lang="en-US" dirty="0" smtClean="0"/>
              <a:t>The sole proprietor has to accept all the responsibilities to carry out its business.</a:t>
            </a:r>
          </a:p>
          <a:p>
            <a:r>
              <a:rPr lang="en-US" dirty="0" smtClean="0"/>
              <a:t>Sometimes the proprietor has to perform all the managerial functions like sales, purchase, marketing, selling, dealings with clients, etc.</a:t>
            </a:r>
          </a:p>
          <a:p>
            <a:r>
              <a:rPr lang="en-US" dirty="0" smtClean="0"/>
              <a:t>He may not be able to employ and retain aspiring employees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Types of Sole Proprietorship Businesses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77500" lnSpcReduction="20000"/>
          </a:bodyPr>
          <a:lstStyle/>
          <a:p>
            <a:pPr fontAlgn="base"/>
            <a:r>
              <a:rPr lang="en-US" sz="3400" b="1" dirty="0" smtClean="0"/>
              <a:t>An </a:t>
            </a:r>
            <a:r>
              <a:rPr lang="en-US" sz="3400" b="1" dirty="0"/>
              <a:t>Independent Contractor:</a:t>
            </a:r>
            <a:r>
              <a:rPr lang="en-US" sz="3400" dirty="0"/>
              <a:t> A contractor is hired by business houses or other, more prominent contractors at predetermined income levels or profit-sharing margins. But this does not make an independent contractor an employee, for he has the freedom to say ‘no’ to an engagement.</a:t>
            </a:r>
            <a:endParaRPr lang="en-US" sz="3400" b="1" dirty="0"/>
          </a:p>
          <a:p>
            <a:pPr fontAlgn="base"/>
            <a:r>
              <a:rPr lang="en-US" sz="3400" b="1" dirty="0"/>
              <a:t>Self-Employed Owner:</a:t>
            </a:r>
            <a:r>
              <a:rPr lang="en-US" sz="3400" dirty="0"/>
              <a:t> Someone who acts both as the owner and an employee of his business is a self-employed owner. In this digital age, someone who sells goods on an E-commerce firm is self-employed</a:t>
            </a:r>
            <a:r>
              <a:rPr lang="en-US" sz="3400" dirty="0" smtClean="0"/>
              <a:t>.</a:t>
            </a:r>
            <a:endParaRPr lang="en-US" sz="3400" b="1" dirty="0"/>
          </a:p>
          <a:p>
            <a:pPr fontAlgn="base"/>
            <a:r>
              <a:rPr lang="en-US" sz="3400" b="1" dirty="0"/>
              <a:t>Franchise:</a:t>
            </a:r>
            <a:r>
              <a:rPr lang="en-US" sz="3400" dirty="0"/>
              <a:t> A franchise is also considered a form of a sole proprietorship. The owner decides to rent a franchise from a leading brand and pours in the requisite capital. </a:t>
            </a:r>
            <a:endParaRPr lang="en-US" sz="3400" b="1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Thank you Slide|Contact Us|Singl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838200"/>
            <a:ext cx="8009466" cy="5105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713</Words>
  <Application>Microsoft Office PowerPoint</Application>
  <PresentationFormat>On-screen Show (4:3)</PresentationFormat>
  <Paragraphs>64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BUSINESS MANAGEMENT</vt:lpstr>
      <vt:lpstr>sole proprietorship</vt:lpstr>
      <vt:lpstr>Features of Sole Proprietorship </vt:lpstr>
      <vt:lpstr>Features of Sole Proprietorship</vt:lpstr>
      <vt:lpstr>Features of Sole Proprietorship</vt:lpstr>
      <vt:lpstr>Advantages of Sole Proprietorship</vt:lpstr>
      <vt:lpstr>Limitations of a Sole Proprietorship </vt:lpstr>
      <vt:lpstr>Limitations of a Sole Proprietorship:</vt:lpstr>
      <vt:lpstr>Types of Sole Proprietorship Businesses </vt:lpstr>
      <vt:lpstr>Slide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sole proprietorship</dc:title>
  <dc:creator>Dell</dc:creator>
  <cp:lastModifiedBy>Dell</cp:lastModifiedBy>
  <cp:revision>4</cp:revision>
  <dcterms:created xsi:type="dcterms:W3CDTF">2022-03-22T11:17:02Z</dcterms:created>
  <dcterms:modified xsi:type="dcterms:W3CDTF">2022-07-17T10:39:36Z</dcterms:modified>
</cp:coreProperties>
</file>